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55" r:id="rId4"/>
    <p:sldId id="1142" r:id="rId5"/>
    <p:sldId id="1143" r:id="rId6"/>
    <p:sldId id="1144" r:id="rId7"/>
    <p:sldId id="1156" r:id="rId8"/>
    <p:sldId id="1145" r:id="rId9"/>
    <p:sldId id="1146"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6605"/>
            <a:ext cx="11485848" cy="576248"/>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介绍了源自西周时期、传承至今的中华传统礼仪抱拳礼。</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88488" y="783325"/>
            <a:ext cx="10613436" cy="1349531"/>
          </a:xfrm>
          <a:prstGeom prst="rect">
            <a:avLst/>
          </a:prstGeom>
        </p:spPr>
      </p:pic>
      <p:pic>
        <p:nvPicPr>
          <p:cNvPr id="4" name="语篇导航-DA.eps" descr="id:2147487333;FounderCES"/>
          <p:cNvPicPr/>
          <p:nvPr/>
        </p:nvPicPr>
        <p:blipFill>
          <a:blip r:embed="rId3"/>
          <a:stretch>
            <a:fillRect/>
          </a:stretch>
        </p:blipFill>
        <p:spPr>
          <a:xfrm>
            <a:off x="550590" y="2343715"/>
            <a:ext cx="1524000" cy="372110"/>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921505"/>
          </a:xfrm>
        </p:spPr>
        <p:txBody>
          <a:bodyPr/>
          <a:lstStyle/>
          <a:p>
            <a:pPr indent="609600" hangingPunct="0">
              <a:lnSpc>
                <a:spcPct val="130000"/>
              </a:lnSpc>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fist-and-palm salute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掌拳礼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 history of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 3,000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started during the Western Zhou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Dynasty as a way to greet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if people met a stranger, they would be ready to fight and their hands would be close to their weapons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武器</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when they put their fists and palms together, it was a way to say “I don’t want to fight you</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Later on, people kept using it when they met others or wanted to show thanks to somebody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28.jpg" descr="id:2147502692;FounderCES"/>
          <p:cNvPicPr/>
          <p:nvPr/>
        </p:nvPicPr>
        <p:blipFill>
          <a:blip r:embed="rId2"/>
          <a:stretch>
            <a:fillRect/>
          </a:stretch>
        </p:blipFill>
        <p:spPr>
          <a:xfrm>
            <a:off x="4150990" y="3429000"/>
            <a:ext cx="2880320" cy="2088232"/>
          </a:xfrm>
          <a:prstGeom prst="rect">
            <a:avLst/>
          </a:prstGeom>
        </p:spPr>
      </p:pic>
    </p:spTree>
    <p:extLst>
      <p:ext uri="{BB962C8B-B14F-4D97-AF65-F5344CB8AC3E}">
        <p14:creationId xmlns:p14="http://schemas.microsoft.com/office/powerpoint/2010/main" val="3499065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38899"/>
          </a:xfrm>
        </p:spPr>
        <p:txBody>
          <a:bodyPr/>
          <a:lstStyle/>
          <a:p>
            <a:pPr indent="609600" hangingPunct="0">
              <a:lnSpc>
                <a:spcPct val="130000"/>
              </a:lnSpc>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you’re a man, make a half fist with your right hand, then hold the right hand with your left hand in front of your chest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胸膛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at the person, raise both hands to the eyebrow, bow and shake hands gently three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same time, you can say some lucky greeting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you’re a woman, you should put your right hand on the top and hold both arms forward in front of your chest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hold-fist salute is also called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Baoquanli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usually used in the Chinese kung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do it by holding the right fist closed and covering it with the left hand open, keeping arms in front of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chest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careful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point left thumb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拇指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yourself</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polite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know about the fist-and-palm salute from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it before they fight others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 do it in Chinese kung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 it to greet or show thanks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 shake hands nine times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55874" y="879842"/>
            <a:ext cx="407484" cy="461665"/>
          </a:xfrm>
          <a:prstGeom prst="rect">
            <a:avLst/>
          </a:prstGeom>
        </p:spPr>
        <p:txBody>
          <a:bodyPr wrap="none">
            <a:spAutoFit/>
          </a:bodyPr>
          <a:lstStyle/>
          <a:p>
            <a:r>
              <a:rPr lang="en-US" altLang="zh-CN" sz="2400" dirty="0"/>
              <a:t>C</a:t>
            </a:r>
            <a:endParaRPr lang="zh-CN" altLang="en-US" dirty="0"/>
          </a:p>
        </p:txBody>
      </p:sp>
      <p:sp>
        <p:nvSpPr>
          <p:cNvPr id="4" name="内容占位符 1"/>
          <p:cNvSpPr txBox="1">
            <a:spLocks/>
          </p:cNvSpPr>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“Later on, people kept using it when they met others or wanted to show thanks to somebody.”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后来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人们在问候别人或想向别人表示感谢时一直在使用它。</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人们用掌拳礼来问候或表示感谢。故选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can be put into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fist-and-palm salute different today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the fist-and-palm salute right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the fist-and-palm salute mean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people do the fist-and-palm salute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889803" y="933617"/>
            <a:ext cx="2790146" cy="352395"/>
          </a:xfrm>
          <a:prstGeom prst="rect">
            <a:avLst/>
          </a:prstGeom>
        </p:spPr>
      </p:pic>
      <p:sp>
        <p:nvSpPr>
          <p:cNvPr id="4" name="矩形 3"/>
          <p:cNvSpPr/>
          <p:nvPr/>
        </p:nvSpPr>
        <p:spPr>
          <a:xfrm>
            <a:off x="868985" y="861851"/>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推理判断题。根据第二段</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you’re a man, make a half fist with your right hand, then hold the right hand with your left hand in front of your chest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胸膛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look at the person, raise both hands to the eyebrow, bow and shake hands gently three times. At the same time, you can say some lucky greeting words. If you’re a woman, you should put your right hand on the top and hold both arms forward in front of your chest.”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如果你是一个男人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用右手握成半拳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然后用左手将右手放在胸前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看着这个人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双手举到眉毛</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鞠躬并轻轻握手三次。同时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你可以说一些吉祥话。如果你是女人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你应该把右手放在上面</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双臂向前放在胸前。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本段主要介绍如何正确行掌拳礼。故选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66365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picture shows the hold-fist salute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29.jpg" descr="id:2147502713;FounderCES"/>
          <p:cNvPicPr/>
          <p:nvPr/>
        </p:nvPicPr>
        <p:blipFill>
          <a:blip r:embed="rId2"/>
          <a:stretch>
            <a:fillRect/>
          </a:stretch>
        </p:blipFill>
        <p:spPr>
          <a:xfrm>
            <a:off x="1008605" y="1508805"/>
            <a:ext cx="1047750" cy="1049655"/>
          </a:xfrm>
          <a:prstGeom prst="rect">
            <a:avLst/>
          </a:prstGeom>
        </p:spPr>
      </p:pic>
      <p:pic>
        <p:nvPicPr>
          <p:cNvPr id="4" name="ef30.jpg" descr="id:2147502720;FounderCES"/>
          <p:cNvPicPr/>
          <p:nvPr/>
        </p:nvPicPr>
        <p:blipFill>
          <a:blip r:embed="rId3"/>
          <a:stretch>
            <a:fillRect/>
          </a:stretch>
        </p:blipFill>
        <p:spPr>
          <a:xfrm>
            <a:off x="3783153" y="1827662"/>
            <a:ext cx="1443355" cy="666750"/>
          </a:xfrm>
          <a:prstGeom prst="rect">
            <a:avLst/>
          </a:prstGeom>
        </p:spPr>
      </p:pic>
      <p:pic>
        <p:nvPicPr>
          <p:cNvPr id="5" name="ef31.jpg" descr="id:2147502727;FounderCES"/>
          <p:cNvPicPr/>
          <p:nvPr/>
        </p:nvPicPr>
        <p:blipFill>
          <a:blip r:embed="rId4"/>
          <a:stretch>
            <a:fillRect/>
          </a:stretch>
        </p:blipFill>
        <p:spPr>
          <a:xfrm>
            <a:off x="6984054" y="1508805"/>
            <a:ext cx="1200150" cy="923925"/>
          </a:xfrm>
          <a:prstGeom prst="rect">
            <a:avLst/>
          </a:prstGeom>
        </p:spPr>
      </p:pic>
      <p:pic>
        <p:nvPicPr>
          <p:cNvPr id="6" name="ef32.jpg" descr="id:2147502734;FounderCES"/>
          <p:cNvPicPr/>
          <p:nvPr/>
        </p:nvPicPr>
        <p:blipFill>
          <a:blip r:embed="rId5"/>
          <a:stretch>
            <a:fillRect/>
          </a:stretch>
        </p:blipFill>
        <p:spPr>
          <a:xfrm>
            <a:off x="9623598" y="1406887"/>
            <a:ext cx="1381125" cy="1127760"/>
          </a:xfrm>
          <a:prstGeom prst="rect">
            <a:avLst/>
          </a:prstGeom>
        </p:spPr>
      </p:pic>
      <p:pic>
        <p:nvPicPr>
          <p:cNvPr id="7" name="图片 6"/>
          <p:cNvPicPr>
            <a:picLocks noChangeAspect="1"/>
          </p:cNvPicPr>
          <p:nvPr/>
        </p:nvPicPr>
        <p:blipFill>
          <a:blip r:embed="rId6"/>
          <a:stretch>
            <a:fillRect/>
          </a:stretch>
        </p:blipFill>
        <p:spPr>
          <a:xfrm>
            <a:off x="1918742" y="874216"/>
            <a:ext cx="3080484" cy="400615"/>
          </a:xfrm>
          <a:prstGeom prst="rect">
            <a:avLst/>
          </a:prstGeom>
        </p:spPr>
      </p:pic>
      <p:sp>
        <p:nvSpPr>
          <p:cNvPr id="8" name="矩形 7"/>
          <p:cNvSpPr/>
          <p:nvPr/>
        </p:nvSpPr>
        <p:spPr>
          <a:xfrm>
            <a:off x="884298" y="874216"/>
            <a:ext cx="407484" cy="461665"/>
          </a:xfrm>
          <a:prstGeom prst="rect">
            <a:avLst/>
          </a:prstGeom>
        </p:spPr>
        <p:txBody>
          <a:bodyPr wrap="none">
            <a:spAutoFit/>
          </a:bodyPr>
          <a:lstStyle/>
          <a:p>
            <a:r>
              <a:rPr lang="en-US" altLang="zh-CN" sz="2400" dirty="0"/>
              <a:t>D</a:t>
            </a:r>
            <a:endParaRPr lang="zh-CN" altLang="en-US" dirty="0"/>
          </a:p>
        </p:txBody>
      </p:sp>
      <p:sp>
        <p:nvSpPr>
          <p:cNvPr id="9" name="内容占位符 1"/>
          <p:cNvSpPr txBox="1">
            <a:spLocks/>
          </p:cNvSpPr>
          <p:nvPr/>
        </p:nvSpPr>
        <p:spPr bwMode="auto">
          <a:xfrm>
            <a:off x="360854" y="2553101"/>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hold-fist salute is also called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Baoquanli</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in Chinese. It is usually used among the Chinese kung fu. You can do it by holding the right fist closed and covering it with the left hand open, keeping arms in front of the chest. But be careful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Don’t point left thumb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拇指</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yourself. It’s not polite.”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掌拳礼在汉语中也被称为抱拳礼。它通常用于中国功夫。你可以通过右手抱拳</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张开左手盖住右手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双臂放在胸前来做到这一点。但要小心</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不要用左手拇指指向自己。这不礼貌。</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title for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Old Salutes in 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History of Chinese Salutes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Meaning of the Fist-and-palm Salute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Right Way of Doing Hold-fist Salute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79124" y="926378"/>
            <a:ext cx="2792162" cy="353159"/>
          </a:xfrm>
          <a:prstGeom prst="rect">
            <a:avLst/>
          </a:prstGeom>
        </p:spPr>
      </p:pic>
      <p:sp>
        <p:nvSpPr>
          <p:cNvPr id="4" name="矩形 3"/>
          <p:cNvSpPr/>
          <p:nvPr/>
        </p:nvSpPr>
        <p:spPr>
          <a:xfrm>
            <a:off x="858874" y="878571"/>
            <a:ext cx="389850" cy="461665"/>
          </a:xfrm>
          <a:prstGeom prst="rect">
            <a:avLst/>
          </a:prstGeom>
        </p:spPr>
        <p:txBody>
          <a:bodyPr wrap="none">
            <a:spAutoFit/>
          </a:bodyPr>
          <a:lstStyle/>
          <a:p>
            <a:r>
              <a:rPr lang="en-US" altLang="zh-CN" sz="2400" dirty="0"/>
              <a:t>B</a:t>
            </a:r>
            <a:endParaRPr lang="zh-CN" altLang="en-US" dirty="0"/>
          </a:p>
        </p:txBody>
      </p:sp>
      <p:sp>
        <p:nvSpPr>
          <p:cNvPr id="5" name="内容占位符 2"/>
          <p:cNvSpPr txBox="1">
            <a:spLocks/>
          </p:cNvSpPr>
          <p:nvPr/>
        </p:nvSpPr>
        <p:spPr bwMode="auto">
          <a:xfrm>
            <a:off x="360854" y="349694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fist-and-palm salute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掌拳礼</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has a history of more than 3,000 years.”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拳掌礼已有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3000</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多年的历史。</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）以及最一段</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hold-fist salute is also called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Baoquanli</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in Chinese.”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掌拳礼在中文中也被称为抱拳礼。</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这篇文章的最佳标题是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中国礼仪的历史</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933</Words>
  <Application>Microsoft Office PowerPoint</Application>
  <PresentationFormat>自定义</PresentationFormat>
  <Paragraphs>32</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441</cp:revision>
  <dcterms:created xsi:type="dcterms:W3CDTF">2020-11-06T05:24:00Z</dcterms:created>
  <dcterms:modified xsi:type="dcterms:W3CDTF">2025-09-17T12:44:03Z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